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Caveat"/>
      <p:regular r:id="rId16"/>
      <p:bold r:id="rId17"/>
    </p:embeddedFont>
    <p:embeddedFont>
      <p:font typeface="Century Gothic"/>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CenturyGothic-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aveat-bold.fntdata"/><Relationship Id="rId16" Type="http://schemas.openxmlformats.org/officeDocument/2006/relationships/font" Target="fonts/Caveat-regular.fntdata"/><Relationship Id="rId5" Type="http://schemas.openxmlformats.org/officeDocument/2006/relationships/notesMaster" Target="notesMasters/notesMaster1.xml"/><Relationship Id="rId19" Type="http://schemas.openxmlformats.org/officeDocument/2006/relationships/font" Target="fonts/CenturyGothic-bold.fntdata"/><Relationship Id="rId6" Type="http://schemas.openxmlformats.org/officeDocument/2006/relationships/slide" Target="slides/slide1.xml"/><Relationship Id="rId18" Type="http://schemas.openxmlformats.org/officeDocument/2006/relationships/font" Target="fonts/CenturyGothic-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5517d639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g15517d6399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568bd74987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568bd7498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5517d63998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g15517d63998_0_1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5517d63998_0_2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5517d63998_0_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In the first example the font size is too small and too close</a:t>
            </a:r>
            <a:br>
              <a:rPr lang="en-GB"/>
            </a:br>
            <a:r>
              <a:rPr lang="en-GB"/>
              <a:t>In the second example the font is well spaced, but too small and complex</a:t>
            </a:r>
            <a:br>
              <a:rPr lang="en-GB"/>
            </a:br>
            <a:r>
              <a:rPr lang="en-GB"/>
              <a:t>In the third example text is large enough and clear enough, but too close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5517d63998_0_3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5517d63998_0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High contrast can be a problem because it produces glare that makes it harder to read and can cause eye strain</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5517d63998_0_3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5517d63998_0_3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5517d63998_0_3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15517d63998_0_3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graph would ideally have an accompanying annotation that describes what it shows, what the peaks and troughs are, etc. Anything that the speaker will mention while talking about the slide.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568bd74987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568bd74987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5517d63998_0_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5517d63998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first example uses lots of abbreviations and technical terms, as well as an americanism (fall) that might not make sense to some people</a:t>
            </a:r>
            <a:endParaRPr/>
          </a:p>
          <a:p>
            <a:pPr indent="0" lvl="0" marL="0" rtl="0" algn="l">
              <a:spcBef>
                <a:spcPts val="0"/>
              </a:spcBef>
              <a:spcAft>
                <a:spcPts val="0"/>
              </a:spcAft>
              <a:buNone/>
            </a:pPr>
            <a:r>
              <a:rPr lang="en-GB"/>
              <a:t>The second examples uses overly complex language, where simpler language could be used</a:t>
            </a:r>
            <a:endParaRPr/>
          </a:p>
          <a:p>
            <a:pPr indent="0" lvl="0" marL="0" rtl="0" algn="l">
              <a:spcBef>
                <a:spcPts val="0"/>
              </a:spcBef>
              <a:spcAft>
                <a:spcPts val="0"/>
              </a:spcAft>
              <a:buNone/>
            </a:pPr>
            <a:r>
              <a:rPr lang="en-GB"/>
              <a:t>The third example uses a lot of idioms that while not complex as such could add </a:t>
            </a:r>
            <a:r>
              <a:rPr lang="en-GB"/>
              <a:t>unnecessary</a:t>
            </a:r>
            <a:r>
              <a:rPr lang="en-GB"/>
              <a:t> confusion</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5517d63998_0_3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5517d63998_0_3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cSld name="1_Title Slide">
    <p:bg>
      <p:bgPr>
        <a:solidFill>
          <a:srgbClr val="073763"/>
        </a:solidFill>
      </p:bgPr>
    </p:bg>
    <p:spTree>
      <p:nvGrpSpPr>
        <p:cNvPr id="50" name="Shape 50"/>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1_Title and Content">
    <p:spTree>
      <p:nvGrpSpPr>
        <p:cNvPr id="51" name="Shape 51"/>
        <p:cNvGrpSpPr/>
        <p:nvPr/>
      </p:nvGrpSpPr>
      <p:grpSpPr>
        <a:xfrm>
          <a:off x="0" y="0"/>
          <a:ext cx="0" cy="0"/>
          <a:chOff x="0" y="0"/>
          <a:chExt cx="0" cy="0"/>
        </a:xfrm>
      </p:grpSpPr>
      <p:sp>
        <p:nvSpPr>
          <p:cNvPr id="52" name="Google Shape;52;p14"/>
          <p:cNvSpPr/>
          <p:nvPr/>
        </p:nvSpPr>
        <p:spPr>
          <a:xfrm flipH="1">
            <a:off x="0" y="4804417"/>
            <a:ext cx="9144000" cy="339000"/>
          </a:xfrm>
          <a:prstGeom prst="rtTriangle">
            <a:avLst/>
          </a:prstGeom>
          <a:solidFill>
            <a:srgbClr val="07376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53" name="Google Shape;53;p14"/>
          <p:cNvSpPr/>
          <p:nvPr/>
        </p:nvSpPr>
        <p:spPr>
          <a:xfrm>
            <a:off x="120854" y="4734650"/>
            <a:ext cx="292200" cy="292200"/>
          </a:xfrm>
          <a:prstGeom prst="ellipse">
            <a:avLst/>
          </a:prstGeom>
          <a:solidFill>
            <a:srgbClr val="073763"/>
          </a:solid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None/>
            </a:pPr>
            <a:r>
              <a:t/>
            </a:r>
            <a:endParaRPr b="1" i="0" sz="1200" u="none" cap="none" strike="noStrike">
              <a:solidFill>
                <a:srgbClr val="F2F2F2"/>
              </a:solidFill>
              <a:latin typeface="Century Gothic"/>
              <a:ea typeface="Century Gothic"/>
              <a:cs typeface="Century Gothic"/>
              <a:sym typeface="Century Gothic"/>
            </a:endParaRPr>
          </a:p>
        </p:txBody>
      </p:sp>
      <p:sp>
        <p:nvSpPr>
          <p:cNvPr id="54" name="Google Shape;54;p14"/>
          <p:cNvSpPr txBox="1"/>
          <p:nvPr/>
        </p:nvSpPr>
        <p:spPr>
          <a:xfrm>
            <a:off x="120091" y="4776803"/>
            <a:ext cx="293700" cy="207900"/>
          </a:xfrm>
          <a:prstGeom prst="rect">
            <a:avLst/>
          </a:prstGeom>
          <a:noFill/>
          <a:ln>
            <a:noFill/>
          </a:ln>
        </p:spPr>
        <p:txBody>
          <a:bodyPr anchorCtr="0" anchor="ctr" bIns="34275" lIns="34275" spcFirstLastPara="1" rIns="34275" wrap="square" tIns="34275">
            <a:spAutoFit/>
          </a:bodyPr>
          <a:lstStyle/>
          <a:p>
            <a:pPr indent="0" lvl="0" marL="0" marR="0" rtl="0" algn="ctr">
              <a:spcBef>
                <a:spcPts val="0"/>
              </a:spcBef>
              <a:spcAft>
                <a:spcPts val="0"/>
              </a:spcAft>
              <a:buNone/>
            </a:pPr>
            <a:fld id="{00000000-1234-1234-1234-123412341234}" type="slidenum">
              <a:rPr b="0" i="0" lang="en-GB" sz="900" u="none" cap="none" strike="noStrike">
                <a:solidFill>
                  <a:srgbClr val="FFFFFF"/>
                </a:solidFill>
                <a:latin typeface="Century Gothic"/>
                <a:ea typeface="Century Gothic"/>
                <a:cs typeface="Century Gothic"/>
                <a:sym typeface="Century Gothic"/>
              </a:rPr>
              <a:t>‹#›</a:t>
            </a:fld>
            <a:endParaRPr sz="1100"/>
          </a:p>
        </p:txBody>
      </p:sp>
      <p:sp>
        <p:nvSpPr>
          <p:cNvPr id="55" name="Google Shape;55;p14"/>
          <p:cNvSpPr/>
          <p:nvPr/>
        </p:nvSpPr>
        <p:spPr>
          <a:xfrm>
            <a:off x="0" y="0"/>
            <a:ext cx="9144000" cy="2079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4"/>
          <p:cNvSpPr txBox="1"/>
          <p:nvPr>
            <p:ph type="title"/>
          </p:nvPr>
        </p:nvSpPr>
        <p:spPr>
          <a:xfrm>
            <a:off x="237750" y="412725"/>
            <a:ext cx="8668500" cy="391800"/>
          </a:xfrm>
          <a:prstGeom prst="rect">
            <a:avLst/>
          </a:prstGeom>
        </p:spPr>
        <p:txBody>
          <a:bodyPr anchorCtr="0" anchor="t" bIns="0" lIns="0" spcFirstLastPara="1" rIns="0" wrap="square" tIns="0">
            <a:normAutofit/>
          </a:bodyPr>
          <a:lstStyle>
            <a:lvl1pPr lvl="0" rtl="0">
              <a:spcBef>
                <a:spcPts val="0"/>
              </a:spcBef>
              <a:spcAft>
                <a:spcPts val="0"/>
              </a:spcAft>
              <a:buClr>
                <a:srgbClr val="073763"/>
              </a:buClr>
              <a:buSzPts val="2400"/>
              <a:buFont typeface="Century Gothic"/>
              <a:buNone/>
              <a:defRPr b="1" sz="2400">
                <a:solidFill>
                  <a:srgbClr val="073763"/>
                </a:solidFill>
                <a:latin typeface="Century Gothic"/>
                <a:ea typeface="Century Gothic"/>
                <a:cs typeface="Century Gothic"/>
                <a:sym typeface="Century Gothic"/>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7" name="Google Shape;57;p14"/>
          <p:cNvSpPr txBox="1"/>
          <p:nvPr>
            <p:ph idx="1" type="body"/>
          </p:nvPr>
        </p:nvSpPr>
        <p:spPr>
          <a:xfrm>
            <a:off x="237750" y="990400"/>
            <a:ext cx="5486400" cy="3533700"/>
          </a:xfrm>
          <a:prstGeom prst="rect">
            <a:avLst/>
          </a:prstGeom>
        </p:spPr>
        <p:txBody>
          <a:bodyPr anchorCtr="0" anchor="t" bIns="0" lIns="0" spcFirstLastPara="1" rIns="0" wrap="square" tIns="0">
            <a:normAutofit/>
          </a:bodyPr>
          <a:lstStyle>
            <a:lvl1pPr indent="-317500" lvl="0" marL="457200" rtl="0">
              <a:spcBef>
                <a:spcPts val="0"/>
              </a:spcBef>
              <a:spcAft>
                <a:spcPts val="0"/>
              </a:spcAft>
              <a:buSzPts val="1400"/>
              <a:buChar char="●"/>
              <a:defRPr sz="1400"/>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th Figures">
  <p:cSld name="1_Title and Content_1">
    <p:spTree>
      <p:nvGrpSpPr>
        <p:cNvPr id="58" name="Shape 58"/>
        <p:cNvGrpSpPr/>
        <p:nvPr/>
      </p:nvGrpSpPr>
      <p:grpSpPr>
        <a:xfrm>
          <a:off x="0" y="0"/>
          <a:ext cx="0" cy="0"/>
          <a:chOff x="0" y="0"/>
          <a:chExt cx="0" cy="0"/>
        </a:xfrm>
      </p:grpSpPr>
      <p:sp>
        <p:nvSpPr>
          <p:cNvPr id="59" name="Google Shape;59;p15"/>
          <p:cNvSpPr/>
          <p:nvPr/>
        </p:nvSpPr>
        <p:spPr>
          <a:xfrm flipH="1">
            <a:off x="0" y="4804417"/>
            <a:ext cx="9144000" cy="339000"/>
          </a:xfrm>
          <a:prstGeom prst="rtTriangle">
            <a:avLst/>
          </a:prstGeom>
          <a:solidFill>
            <a:srgbClr val="07376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0" name="Google Shape;60;p15"/>
          <p:cNvSpPr/>
          <p:nvPr/>
        </p:nvSpPr>
        <p:spPr>
          <a:xfrm>
            <a:off x="120854" y="4734650"/>
            <a:ext cx="292200" cy="292200"/>
          </a:xfrm>
          <a:prstGeom prst="ellipse">
            <a:avLst/>
          </a:prstGeom>
          <a:solidFill>
            <a:srgbClr val="073763"/>
          </a:solid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None/>
            </a:pPr>
            <a:r>
              <a:t/>
            </a:r>
            <a:endParaRPr b="1" i="0" sz="1200" u="none" cap="none" strike="noStrike">
              <a:solidFill>
                <a:srgbClr val="F2F2F2"/>
              </a:solidFill>
              <a:latin typeface="Century Gothic"/>
              <a:ea typeface="Century Gothic"/>
              <a:cs typeface="Century Gothic"/>
              <a:sym typeface="Century Gothic"/>
            </a:endParaRPr>
          </a:p>
        </p:txBody>
      </p:sp>
      <p:sp>
        <p:nvSpPr>
          <p:cNvPr id="61" name="Google Shape;61;p15"/>
          <p:cNvSpPr txBox="1"/>
          <p:nvPr/>
        </p:nvSpPr>
        <p:spPr>
          <a:xfrm>
            <a:off x="120091" y="4776803"/>
            <a:ext cx="293700" cy="207900"/>
          </a:xfrm>
          <a:prstGeom prst="rect">
            <a:avLst/>
          </a:prstGeom>
          <a:noFill/>
          <a:ln>
            <a:noFill/>
          </a:ln>
        </p:spPr>
        <p:txBody>
          <a:bodyPr anchorCtr="0" anchor="ctr" bIns="34275" lIns="34275" spcFirstLastPara="1" rIns="34275" wrap="square" tIns="34275">
            <a:spAutoFit/>
          </a:bodyPr>
          <a:lstStyle/>
          <a:p>
            <a:pPr indent="0" lvl="0" marL="0" marR="0" rtl="0" algn="ctr">
              <a:spcBef>
                <a:spcPts val="0"/>
              </a:spcBef>
              <a:spcAft>
                <a:spcPts val="0"/>
              </a:spcAft>
              <a:buNone/>
            </a:pPr>
            <a:fld id="{00000000-1234-1234-1234-123412341234}" type="slidenum">
              <a:rPr b="0" i="0" lang="en-GB" sz="900" u="none" cap="none" strike="noStrike">
                <a:solidFill>
                  <a:srgbClr val="FFFFFF"/>
                </a:solidFill>
                <a:latin typeface="Century Gothic"/>
                <a:ea typeface="Century Gothic"/>
                <a:cs typeface="Century Gothic"/>
                <a:sym typeface="Century Gothic"/>
              </a:rPr>
              <a:t>‹#›</a:t>
            </a:fld>
            <a:endParaRPr sz="1100"/>
          </a:p>
        </p:txBody>
      </p:sp>
      <p:sp>
        <p:nvSpPr>
          <p:cNvPr id="62" name="Google Shape;62;p15"/>
          <p:cNvSpPr/>
          <p:nvPr/>
        </p:nvSpPr>
        <p:spPr>
          <a:xfrm>
            <a:off x="0" y="0"/>
            <a:ext cx="9144000" cy="2079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5"/>
          <p:cNvSpPr txBox="1"/>
          <p:nvPr>
            <p:ph type="title"/>
          </p:nvPr>
        </p:nvSpPr>
        <p:spPr>
          <a:xfrm>
            <a:off x="237750" y="412725"/>
            <a:ext cx="8668500" cy="391800"/>
          </a:xfrm>
          <a:prstGeom prst="rect">
            <a:avLst/>
          </a:prstGeom>
        </p:spPr>
        <p:txBody>
          <a:bodyPr anchorCtr="0" anchor="t" bIns="0" lIns="0" spcFirstLastPara="1" rIns="0" wrap="square" tIns="0">
            <a:normAutofit/>
          </a:bodyPr>
          <a:lstStyle>
            <a:lvl1pPr lvl="0" rtl="0">
              <a:spcBef>
                <a:spcPts val="0"/>
              </a:spcBef>
              <a:spcAft>
                <a:spcPts val="0"/>
              </a:spcAft>
              <a:buClr>
                <a:srgbClr val="073763"/>
              </a:buClr>
              <a:buSzPts val="2400"/>
              <a:buFont typeface="Century Gothic"/>
              <a:buNone/>
              <a:defRPr b="1" sz="2400">
                <a:solidFill>
                  <a:srgbClr val="073763"/>
                </a:solidFill>
                <a:latin typeface="Century Gothic"/>
                <a:ea typeface="Century Gothic"/>
                <a:cs typeface="Century Gothic"/>
                <a:sym typeface="Century Gothic"/>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4" name="Google Shape;64;p15"/>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lvl1pPr indent="-317500" lvl="0" marL="457200" rtl="0">
              <a:spcBef>
                <a:spcPts val="0"/>
              </a:spcBef>
              <a:spcAft>
                <a:spcPts val="0"/>
              </a:spcAft>
              <a:buSzPts val="1400"/>
              <a:buChar char="●"/>
              <a:defRPr sz="1400"/>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65" name="Google Shape;65;p15"/>
          <p:cNvSpPr/>
          <p:nvPr/>
        </p:nvSpPr>
        <p:spPr>
          <a:xfrm>
            <a:off x="4800450" y="991125"/>
            <a:ext cx="4105500" cy="3533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hyperlink" Target="https://webaim.org/resources/contrastchecker/" TargetMode="External"/><Relationship Id="rId4" Type="http://schemas.openxmlformats.org/officeDocument/2006/relationships/hyperlink" Target="https://contrast-ratio.com/" TargetMode="External"/><Relationship Id="rId5" Type="http://schemas.openxmlformats.org/officeDocument/2006/relationships/hyperlink" Target="https://www.getstark.co/" TargetMode="External"/><Relationship Id="rId6" Type="http://schemas.openxmlformats.org/officeDocument/2006/relationships/hyperlink" Target="https://support.microsoft.com/en-us/office/improve-accessibility-with-the-accessibility-checker-a16f6de0-2f39-4a2b-8bd8-5ad801426c7f" TargetMode="External"/><Relationship Id="rId7" Type="http://schemas.openxmlformats.org/officeDocument/2006/relationships/hyperlink" Target="https://support.apple.com/en-gb/HT21056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69" name="Shape 69"/>
        <p:cNvGrpSpPr/>
        <p:nvPr/>
      </p:nvGrpSpPr>
      <p:grpSpPr>
        <a:xfrm>
          <a:off x="0" y="0"/>
          <a:ext cx="0" cy="0"/>
          <a:chOff x="0" y="0"/>
          <a:chExt cx="0" cy="0"/>
        </a:xfrm>
      </p:grpSpPr>
      <p:sp>
        <p:nvSpPr>
          <p:cNvPr id="70" name="Google Shape;70;p16"/>
          <p:cNvSpPr txBox="1"/>
          <p:nvPr>
            <p:ph idx="4294967295" type="title"/>
          </p:nvPr>
        </p:nvSpPr>
        <p:spPr>
          <a:xfrm>
            <a:off x="0" y="0"/>
            <a:ext cx="0" cy="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300000"/>
              <a:buFont typeface="Century Gothic"/>
              <a:buNone/>
            </a:pPr>
            <a:br>
              <a:rPr lang="en-GB" sz="1100">
                <a:latin typeface="Century Gothic"/>
                <a:ea typeface="Century Gothic"/>
                <a:cs typeface="Century Gothic"/>
                <a:sym typeface="Century Gothic"/>
              </a:rPr>
            </a:br>
            <a:endParaRPr sz="1100">
              <a:latin typeface="Century Gothic"/>
              <a:ea typeface="Century Gothic"/>
              <a:cs typeface="Century Gothic"/>
              <a:sym typeface="Century Gothic"/>
            </a:endParaRPr>
          </a:p>
        </p:txBody>
      </p:sp>
      <p:sp>
        <p:nvSpPr>
          <p:cNvPr id="71" name="Google Shape;71;p16"/>
          <p:cNvSpPr txBox="1"/>
          <p:nvPr>
            <p:ph idx="4294967295" type="body"/>
          </p:nvPr>
        </p:nvSpPr>
        <p:spPr>
          <a:xfrm>
            <a:off x="0" y="0"/>
            <a:ext cx="0" cy="0"/>
          </a:xfrm>
          <a:prstGeom prst="rect">
            <a:avLst/>
          </a:prstGeom>
          <a:noFill/>
          <a:ln>
            <a:noFill/>
          </a:ln>
        </p:spPr>
        <p:txBody>
          <a:bodyPr anchorCtr="0" anchor="t" bIns="34275" lIns="68575" spcFirstLastPara="1" rIns="68575" wrap="square" tIns="34275">
            <a:normAutofit fontScale="25000" lnSpcReduction="20000"/>
          </a:bodyPr>
          <a:lstStyle/>
          <a:p>
            <a:pPr indent="0" lvl="0" marL="0" rtl="0" algn="l">
              <a:lnSpc>
                <a:spcPct val="90000"/>
              </a:lnSpc>
              <a:spcBef>
                <a:spcPts val="0"/>
              </a:spcBef>
              <a:spcAft>
                <a:spcPts val="1200"/>
              </a:spcAft>
              <a:buClr>
                <a:schemeClr val="dk1"/>
              </a:buClr>
              <a:buSzPct val="190909"/>
              <a:buNone/>
            </a:pPr>
            <a:r>
              <a:rPr lang="en-GB" sz="1100">
                <a:latin typeface="Century Gothic"/>
                <a:ea typeface="Century Gothic"/>
                <a:cs typeface="Century Gothic"/>
                <a:sym typeface="Century Gothic"/>
              </a:rPr>
              <a:t> </a:t>
            </a:r>
            <a:endParaRPr sz="1100"/>
          </a:p>
        </p:txBody>
      </p:sp>
      <p:sp>
        <p:nvSpPr>
          <p:cNvPr id="72" name="Google Shape;72;p16"/>
          <p:cNvSpPr txBox="1"/>
          <p:nvPr/>
        </p:nvSpPr>
        <p:spPr>
          <a:xfrm>
            <a:off x="3248525" y="2108870"/>
            <a:ext cx="4997100" cy="462900"/>
          </a:xfrm>
          <a:prstGeom prst="rect">
            <a:avLst/>
          </a:prstGeom>
          <a:noFill/>
          <a:ln>
            <a:noFill/>
          </a:ln>
        </p:spPr>
        <p:txBody>
          <a:bodyPr anchorCtr="0" anchor="ctr" bIns="33350" lIns="33350" spcFirstLastPara="1" rIns="33350" wrap="square" tIns="33350">
            <a:normAutofit/>
          </a:bodyPr>
          <a:lstStyle/>
          <a:p>
            <a:pPr indent="0" lvl="0" marL="0" marR="0" rtl="0" algn="l">
              <a:lnSpc>
                <a:spcPct val="100000"/>
              </a:lnSpc>
              <a:spcBef>
                <a:spcPts val="0"/>
              </a:spcBef>
              <a:spcAft>
                <a:spcPts val="0"/>
              </a:spcAft>
              <a:buClr>
                <a:srgbClr val="007DD6"/>
              </a:buClr>
              <a:buSzPts val="1800"/>
              <a:buFont typeface="Calibri"/>
              <a:buNone/>
            </a:pPr>
            <a:r>
              <a:t/>
            </a:r>
            <a:endParaRPr b="1" i="0" sz="1800" u="none" cap="none" strike="noStrike">
              <a:solidFill>
                <a:schemeClr val="lt1"/>
              </a:solidFill>
              <a:latin typeface="Century Gothic"/>
              <a:ea typeface="Century Gothic"/>
              <a:cs typeface="Century Gothic"/>
              <a:sym typeface="Century Gothic"/>
            </a:endParaRPr>
          </a:p>
        </p:txBody>
      </p:sp>
      <p:sp>
        <p:nvSpPr>
          <p:cNvPr id="73" name="Google Shape;73;p16"/>
          <p:cNvSpPr txBox="1"/>
          <p:nvPr/>
        </p:nvSpPr>
        <p:spPr>
          <a:xfrm>
            <a:off x="8360057" y="4441063"/>
            <a:ext cx="687000" cy="702300"/>
          </a:xfrm>
          <a:prstGeom prst="rect">
            <a:avLst/>
          </a:prstGeom>
          <a:noFill/>
          <a:ln>
            <a:noFill/>
          </a:ln>
        </p:spPr>
        <p:txBody>
          <a:bodyPr anchorCtr="0" anchor="ctr" bIns="33350" lIns="33350" spcFirstLastPara="1" rIns="33350" wrap="square" tIns="33350">
            <a:normAutofit lnSpcReduction="10000"/>
          </a:bodyPr>
          <a:lstStyle/>
          <a:p>
            <a:pPr indent="0" lvl="0" marL="0" marR="0" rtl="0" algn="l">
              <a:lnSpc>
                <a:spcPct val="100000"/>
              </a:lnSpc>
              <a:spcBef>
                <a:spcPts val="0"/>
              </a:spcBef>
              <a:spcAft>
                <a:spcPts val="0"/>
              </a:spcAft>
              <a:buClr>
                <a:srgbClr val="007DD6"/>
              </a:buClr>
              <a:buSzPts val="4500"/>
              <a:buFont typeface="Calibri"/>
              <a:buNone/>
            </a:pPr>
            <a:r>
              <a:t/>
            </a:r>
            <a:endParaRPr b="1" i="0" sz="4500" u="none" cap="none" strike="noStrike">
              <a:solidFill>
                <a:schemeClr val="lt1"/>
              </a:solidFill>
              <a:latin typeface="Century Gothic"/>
              <a:ea typeface="Century Gothic"/>
              <a:cs typeface="Century Gothic"/>
              <a:sym typeface="Century Gothic"/>
            </a:endParaRPr>
          </a:p>
        </p:txBody>
      </p:sp>
      <p:sp>
        <p:nvSpPr>
          <p:cNvPr id="74" name="Google Shape;74;p16"/>
          <p:cNvSpPr txBox="1"/>
          <p:nvPr/>
        </p:nvSpPr>
        <p:spPr>
          <a:xfrm>
            <a:off x="2073460" y="1818902"/>
            <a:ext cx="4997100" cy="1505700"/>
          </a:xfrm>
          <a:prstGeom prst="rect">
            <a:avLst/>
          </a:prstGeom>
          <a:noFill/>
          <a:ln>
            <a:noFill/>
          </a:ln>
        </p:spPr>
        <p:txBody>
          <a:bodyPr anchorCtr="0" anchor="ctr" bIns="33350" lIns="33350" spcFirstLastPara="1" rIns="33350" wrap="square" tIns="33350">
            <a:normAutofit/>
          </a:bodyPr>
          <a:lstStyle/>
          <a:p>
            <a:pPr indent="0" lvl="0" marL="0" marR="0" rtl="0" algn="l">
              <a:lnSpc>
                <a:spcPct val="100000"/>
              </a:lnSpc>
              <a:spcBef>
                <a:spcPts val="0"/>
              </a:spcBef>
              <a:spcAft>
                <a:spcPts val="0"/>
              </a:spcAft>
              <a:buClr>
                <a:schemeClr val="lt1"/>
              </a:buClr>
              <a:buSzPts val="2400"/>
              <a:buFont typeface="Century Gothic"/>
              <a:buNone/>
            </a:pPr>
            <a:r>
              <a:rPr b="1" lang="en-GB" sz="2400">
                <a:solidFill>
                  <a:schemeClr val="lt1"/>
                </a:solidFill>
                <a:latin typeface="Century Gothic"/>
                <a:ea typeface="Century Gothic"/>
                <a:cs typeface="Century Gothic"/>
                <a:sym typeface="Century Gothic"/>
              </a:rPr>
              <a:t>Creating Accessible </a:t>
            </a:r>
            <a:endParaRPr b="1" sz="2400">
              <a:solidFill>
                <a:schemeClr val="lt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chemeClr val="lt1"/>
              </a:buClr>
              <a:buSzPts val="2400"/>
              <a:buFont typeface="Century Gothic"/>
              <a:buNone/>
            </a:pPr>
            <a:r>
              <a:rPr b="1" lang="en-GB" sz="2400">
                <a:solidFill>
                  <a:schemeClr val="lt1"/>
                </a:solidFill>
                <a:latin typeface="Century Gothic"/>
                <a:ea typeface="Century Gothic"/>
                <a:cs typeface="Century Gothic"/>
                <a:sym typeface="Century Gothic"/>
              </a:rPr>
              <a:t>Documents and Presentations</a:t>
            </a:r>
            <a:endParaRPr b="1" sz="2400">
              <a:solidFill>
                <a:schemeClr val="lt1"/>
              </a:solidFill>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5"/>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Resources</a:t>
            </a:r>
            <a:endParaRPr/>
          </a:p>
        </p:txBody>
      </p:sp>
      <p:sp>
        <p:nvSpPr>
          <p:cNvPr id="167" name="Google Shape;167;p25"/>
          <p:cNvSpPr txBox="1"/>
          <p:nvPr>
            <p:ph idx="1" type="body"/>
          </p:nvPr>
        </p:nvSpPr>
        <p:spPr>
          <a:xfrm>
            <a:off x="237750" y="990400"/>
            <a:ext cx="8668500" cy="3533700"/>
          </a:xfrm>
          <a:prstGeom prst="rect">
            <a:avLst/>
          </a:prstGeom>
        </p:spPr>
        <p:txBody>
          <a:bodyPr anchorCtr="0" anchor="t" bIns="0" lIns="0" spcFirstLastPara="1" rIns="0" wrap="square" tIns="0">
            <a:normAutofit/>
          </a:bodyPr>
          <a:lstStyle/>
          <a:p>
            <a:pPr indent="-317500" lvl="0" marL="457200" rtl="0" algn="l">
              <a:lnSpc>
                <a:spcPct val="115000"/>
              </a:lnSpc>
              <a:spcBef>
                <a:spcPts val="0"/>
              </a:spcBef>
              <a:spcAft>
                <a:spcPts val="0"/>
              </a:spcAft>
              <a:buSzPts val="1400"/>
              <a:buChar char="●"/>
            </a:pPr>
            <a:r>
              <a:rPr lang="en-GB"/>
              <a:t>Online Contrast Checkers</a:t>
            </a:r>
            <a:br>
              <a:rPr lang="en-GB"/>
            </a:br>
            <a:r>
              <a:rPr lang="en-GB" sz="1200" u="sng">
                <a:solidFill>
                  <a:srgbClr val="1155CC"/>
                </a:solidFill>
                <a:hlinkClick r:id="rId3">
                  <a:extLst>
                    <a:ext uri="{A12FA001-AC4F-418D-AE19-62706E023703}">
                      <ahyp:hlinkClr val="tx"/>
                    </a:ext>
                  </a:extLst>
                </a:hlinkClick>
              </a:rPr>
              <a:t>https://webaim.org/resources/contrastchecker/</a:t>
            </a:r>
            <a:br>
              <a:rPr lang="en-GB"/>
            </a:br>
            <a:r>
              <a:rPr lang="en-GB" sz="1200" u="sng">
                <a:solidFill>
                  <a:srgbClr val="1155CC"/>
                </a:solidFill>
                <a:hlinkClick r:id="rId4">
                  <a:extLst>
                    <a:ext uri="{A12FA001-AC4F-418D-AE19-62706E023703}">
                      <ahyp:hlinkClr val="tx"/>
                    </a:ext>
                  </a:extLst>
                </a:hlinkClick>
              </a:rPr>
              <a:t>https://contrast-ratio.com/</a:t>
            </a:r>
            <a:br>
              <a:rPr lang="en-GB"/>
            </a:br>
            <a:endParaRPr/>
          </a:p>
          <a:p>
            <a:pPr indent="-317500" lvl="0" marL="457200" rtl="0" algn="l">
              <a:lnSpc>
                <a:spcPct val="115000"/>
              </a:lnSpc>
              <a:spcBef>
                <a:spcPts val="0"/>
              </a:spcBef>
              <a:spcAft>
                <a:spcPts val="0"/>
              </a:spcAft>
              <a:buSzPts val="1400"/>
              <a:buChar char="●"/>
            </a:pPr>
            <a:r>
              <a:rPr lang="en-GB"/>
              <a:t>Stark: Accessibility tooling for design products</a:t>
            </a:r>
            <a:br>
              <a:rPr lang="en-GB"/>
            </a:br>
            <a:r>
              <a:rPr lang="en-GB" sz="1200" u="sng">
                <a:solidFill>
                  <a:srgbClr val="1155CC"/>
                </a:solidFill>
                <a:hlinkClick r:id="rId5">
                  <a:extLst>
                    <a:ext uri="{A12FA001-AC4F-418D-AE19-62706E023703}">
                      <ahyp:hlinkClr val="tx"/>
                    </a:ext>
                  </a:extLst>
                </a:hlinkClick>
              </a:rPr>
              <a:t>https://www.getstark.co/</a:t>
            </a:r>
            <a:br>
              <a:rPr lang="en-GB"/>
            </a:br>
            <a:endParaRPr/>
          </a:p>
          <a:p>
            <a:pPr indent="-317500" lvl="0" marL="457200" rtl="0" algn="l">
              <a:lnSpc>
                <a:spcPct val="115000"/>
              </a:lnSpc>
              <a:spcBef>
                <a:spcPts val="0"/>
              </a:spcBef>
              <a:spcAft>
                <a:spcPts val="0"/>
              </a:spcAft>
              <a:buSzPts val="1400"/>
              <a:buChar char="●"/>
            </a:pPr>
            <a:r>
              <a:rPr lang="en-GB"/>
              <a:t>How to use the Accessibility Checker in Powerpoint</a:t>
            </a:r>
            <a:br>
              <a:rPr lang="en-GB"/>
            </a:br>
            <a:r>
              <a:rPr lang="en-GB" sz="1200" u="sng">
                <a:solidFill>
                  <a:srgbClr val="1155CC"/>
                </a:solidFill>
                <a:hlinkClick r:id="rId6">
                  <a:extLst>
                    <a:ext uri="{A12FA001-AC4F-418D-AE19-62706E023703}">
                      <ahyp:hlinkClr val="tx"/>
                    </a:ext>
                  </a:extLst>
                </a:hlinkClick>
              </a:rPr>
              <a:t>https://support.microsoft.com/en-us/office/improve-accessibility-with-the-accessibility-checker-a16f6de0-2f39-4a2b-8bd8-5ad801426c7f</a:t>
            </a:r>
            <a:br>
              <a:rPr lang="en-GB" sz="1200">
                <a:solidFill>
                  <a:srgbClr val="1155CC"/>
                </a:solidFill>
              </a:rPr>
            </a:br>
            <a:endParaRPr sz="1200">
              <a:solidFill>
                <a:srgbClr val="1155CC"/>
              </a:solidFill>
            </a:endParaRPr>
          </a:p>
          <a:p>
            <a:pPr indent="-317500" lvl="0" marL="457200" rtl="0" algn="l">
              <a:lnSpc>
                <a:spcPct val="115000"/>
              </a:lnSpc>
              <a:spcBef>
                <a:spcPts val="0"/>
              </a:spcBef>
              <a:spcAft>
                <a:spcPts val="0"/>
              </a:spcAft>
              <a:buSzPts val="1400"/>
              <a:buChar char="●"/>
            </a:pPr>
            <a:r>
              <a:rPr lang="en-GB"/>
              <a:t>Apple Keynote Accessibility guidelines</a:t>
            </a:r>
            <a:br>
              <a:rPr lang="en-GB"/>
            </a:br>
            <a:r>
              <a:rPr lang="en-GB" sz="1200" u="sng">
                <a:solidFill>
                  <a:srgbClr val="1155CC"/>
                </a:solidFill>
                <a:hlinkClick r:id="rId7">
                  <a:extLst>
                    <a:ext uri="{A12FA001-AC4F-418D-AE19-62706E023703}">
                      <ahyp:hlinkClr val="tx"/>
                    </a:ext>
                  </a:extLst>
                </a:hlinkClick>
              </a:rPr>
              <a:t>https://support.apple.com/en-gb/HT210563</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nvSpPr>
        <p:spPr>
          <a:xfrm>
            <a:off x="8360057" y="4441063"/>
            <a:ext cx="687000" cy="702300"/>
          </a:xfrm>
          <a:prstGeom prst="rect">
            <a:avLst/>
          </a:prstGeom>
          <a:noFill/>
          <a:ln>
            <a:noFill/>
          </a:ln>
        </p:spPr>
        <p:txBody>
          <a:bodyPr anchorCtr="0" anchor="ctr" bIns="33350" lIns="33350" spcFirstLastPara="1" rIns="33350" wrap="square" tIns="33350">
            <a:normAutofit lnSpcReduction="10000"/>
          </a:bodyPr>
          <a:lstStyle/>
          <a:p>
            <a:pPr indent="0" lvl="0" marL="0" marR="0" rtl="0" algn="l">
              <a:lnSpc>
                <a:spcPct val="100000"/>
              </a:lnSpc>
              <a:spcBef>
                <a:spcPts val="0"/>
              </a:spcBef>
              <a:spcAft>
                <a:spcPts val="0"/>
              </a:spcAft>
              <a:buClr>
                <a:srgbClr val="007DD6"/>
              </a:buClr>
              <a:buSzPts val="4500"/>
              <a:buFont typeface="Calibri"/>
              <a:buNone/>
            </a:pPr>
            <a:r>
              <a:t/>
            </a:r>
            <a:endParaRPr b="1" i="0" sz="4500" u="none" cap="none" strike="noStrike">
              <a:solidFill>
                <a:schemeClr val="lt1"/>
              </a:solidFill>
              <a:latin typeface="Century Gothic"/>
              <a:ea typeface="Century Gothic"/>
              <a:cs typeface="Century Gothic"/>
              <a:sym typeface="Century Gothic"/>
            </a:endParaRPr>
          </a:p>
        </p:txBody>
      </p:sp>
      <p:sp>
        <p:nvSpPr>
          <p:cNvPr id="80" name="Google Shape;80;p17"/>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Overview</a:t>
            </a:r>
            <a:endParaRPr/>
          </a:p>
        </p:txBody>
      </p:sp>
      <p:sp>
        <p:nvSpPr>
          <p:cNvPr id="81" name="Google Shape;81;p17"/>
          <p:cNvSpPr txBox="1"/>
          <p:nvPr>
            <p:ph idx="1" type="body"/>
          </p:nvPr>
        </p:nvSpPr>
        <p:spPr>
          <a:xfrm>
            <a:off x="237750" y="990400"/>
            <a:ext cx="5486400" cy="3533700"/>
          </a:xfrm>
          <a:prstGeom prst="rect">
            <a:avLst/>
          </a:prstGeom>
        </p:spPr>
        <p:txBody>
          <a:bodyPr anchorCtr="0" anchor="t" bIns="0" lIns="0" spcFirstLastPara="1" rIns="0" wrap="square" tIns="0">
            <a:normAutofit/>
          </a:bodyPr>
          <a:lstStyle/>
          <a:p>
            <a:pPr indent="-317500" lvl="0" marL="457200" rtl="0" algn="l">
              <a:spcBef>
                <a:spcPts val="0"/>
              </a:spcBef>
              <a:spcAft>
                <a:spcPts val="0"/>
              </a:spcAft>
              <a:buSzPts val="1400"/>
              <a:buChar char="●"/>
            </a:pPr>
            <a:r>
              <a:rPr lang="en-GB"/>
              <a:t>Contrast / Readability</a:t>
            </a:r>
            <a:endParaRPr/>
          </a:p>
          <a:p>
            <a:pPr indent="-317500" lvl="1" marL="914400" rtl="0" algn="l">
              <a:spcBef>
                <a:spcPts val="0"/>
              </a:spcBef>
              <a:spcAft>
                <a:spcPts val="0"/>
              </a:spcAft>
              <a:buSzPts val="1400"/>
              <a:buChar char="○"/>
            </a:pPr>
            <a:r>
              <a:rPr lang="en-GB"/>
              <a:t>Text Size &amp; Formatting</a:t>
            </a:r>
            <a:endParaRPr/>
          </a:p>
          <a:p>
            <a:pPr indent="-317500" lvl="1" marL="914400" rtl="0" algn="l">
              <a:spcBef>
                <a:spcPts val="0"/>
              </a:spcBef>
              <a:spcAft>
                <a:spcPts val="0"/>
              </a:spcAft>
              <a:buSzPts val="1400"/>
              <a:buChar char="○"/>
            </a:pPr>
            <a:r>
              <a:rPr lang="en-GB"/>
              <a:t>Colour Contrast</a:t>
            </a:r>
            <a:endParaRPr/>
          </a:p>
          <a:p>
            <a:pPr indent="-317500" lvl="1" marL="914400" rtl="0" algn="l">
              <a:spcBef>
                <a:spcPts val="0"/>
              </a:spcBef>
              <a:spcAft>
                <a:spcPts val="0"/>
              </a:spcAft>
              <a:buSzPts val="1400"/>
              <a:buChar char="○"/>
            </a:pPr>
            <a:r>
              <a:rPr lang="en-GB"/>
              <a:t>Colour Blindness Considerations</a:t>
            </a:r>
            <a:br>
              <a:rPr lang="en-GB"/>
            </a:br>
            <a:endParaRPr/>
          </a:p>
          <a:p>
            <a:pPr indent="-317500" lvl="0" marL="457200" rtl="0" algn="l">
              <a:spcBef>
                <a:spcPts val="0"/>
              </a:spcBef>
              <a:spcAft>
                <a:spcPts val="0"/>
              </a:spcAft>
              <a:buSzPts val="1400"/>
              <a:buChar char="●"/>
            </a:pPr>
            <a:r>
              <a:rPr lang="en-GB"/>
              <a:t>Text Alternatives &amp; Clear Labelling</a:t>
            </a:r>
            <a:br>
              <a:rPr lang="en-GB"/>
            </a:br>
            <a:endParaRPr/>
          </a:p>
          <a:p>
            <a:pPr indent="-317500" lvl="0" marL="457200" rtl="0" algn="l">
              <a:spcBef>
                <a:spcPts val="0"/>
              </a:spcBef>
              <a:spcAft>
                <a:spcPts val="0"/>
              </a:spcAft>
              <a:buSzPts val="1400"/>
              <a:buChar char="●"/>
            </a:pPr>
            <a:r>
              <a:rPr lang="en-GB"/>
              <a:t>Animations &amp; Flashing</a:t>
            </a:r>
            <a:br>
              <a:rPr lang="en-GB"/>
            </a:br>
            <a:endParaRPr/>
          </a:p>
          <a:p>
            <a:pPr indent="-317500" lvl="0" marL="457200" rtl="0" algn="l">
              <a:spcBef>
                <a:spcPts val="0"/>
              </a:spcBef>
              <a:spcAft>
                <a:spcPts val="0"/>
              </a:spcAft>
              <a:buSzPts val="1400"/>
              <a:buChar char="●"/>
            </a:pPr>
            <a:r>
              <a:rPr lang="en-GB"/>
              <a:t>Language</a:t>
            </a:r>
            <a:br>
              <a:rPr lang="en-GB"/>
            </a:br>
            <a:endParaRPr/>
          </a:p>
          <a:p>
            <a:pPr indent="-317500" lvl="0" marL="457200" rtl="0" algn="l">
              <a:spcBef>
                <a:spcPts val="0"/>
              </a:spcBef>
              <a:spcAft>
                <a:spcPts val="0"/>
              </a:spcAft>
              <a:buSzPts val="1400"/>
              <a:buChar char="●"/>
            </a:pPr>
            <a:r>
              <a:rPr lang="en-GB"/>
              <a:t>Other Considerations</a:t>
            </a:r>
            <a:br>
              <a:rPr lang="en-GB"/>
            </a:br>
            <a:endParaRPr/>
          </a:p>
          <a:p>
            <a:pPr indent="-317500" lvl="0" marL="457200" rtl="0" algn="l">
              <a:spcBef>
                <a:spcPts val="0"/>
              </a:spcBef>
              <a:spcAft>
                <a:spcPts val="0"/>
              </a:spcAft>
              <a:buSzPts val="1400"/>
              <a:buChar char="●"/>
            </a:pPr>
            <a:r>
              <a:rPr lang="en-GB"/>
              <a:t>Resources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Text Size &amp; Formatting	</a:t>
            </a:r>
            <a:endParaRPr/>
          </a:p>
        </p:txBody>
      </p:sp>
      <p:sp>
        <p:nvSpPr>
          <p:cNvPr id="87" name="Google Shape;87;p18"/>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p>
            <a:pPr indent="0" lvl="0" marL="0" rtl="0" algn="l">
              <a:spcBef>
                <a:spcPts val="0"/>
              </a:spcBef>
              <a:spcAft>
                <a:spcPts val="1200"/>
              </a:spcAft>
              <a:buNone/>
            </a:pPr>
            <a:r>
              <a:rPr lang="en-GB"/>
              <a:t>There’s no exact guide to text size, as it very much depends on the </a:t>
            </a:r>
            <a:r>
              <a:rPr lang="en-GB"/>
              <a:t>display the presentation or document is being viewed on. Consider this when editing, and choose the largest reasonable size, and stay consistent between slides or pages.</a:t>
            </a:r>
            <a:br>
              <a:rPr lang="en-GB"/>
            </a:br>
            <a:br>
              <a:rPr lang="en-GB"/>
            </a:br>
            <a:r>
              <a:rPr lang="en-GB"/>
              <a:t>Choose a simple font with good letter spacing and set a larger line spacing to make reading easier.</a:t>
            </a:r>
            <a:br>
              <a:rPr lang="en-GB"/>
            </a:br>
            <a:br>
              <a:rPr lang="en-GB"/>
            </a:br>
            <a:r>
              <a:rPr lang="en-GB"/>
              <a:t>Try to avoid large single blocks of text, and avoid lines of text that span the width in landscape, between 50 and 75 characters per line is optimal for easy reading.</a:t>
            </a:r>
            <a:endParaRPr/>
          </a:p>
        </p:txBody>
      </p:sp>
      <p:sp>
        <p:nvSpPr>
          <p:cNvPr id="88" name="Google Shape;88;p18"/>
          <p:cNvSpPr txBox="1"/>
          <p:nvPr>
            <p:ph type="title"/>
          </p:nvPr>
        </p:nvSpPr>
        <p:spPr>
          <a:xfrm>
            <a:off x="4934532" y="1109325"/>
            <a:ext cx="40896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sz="1400">
                <a:solidFill>
                  <a:schemeClr val="dk2"/>
                </a:solidFill>
              </a:rPr>
              <a:t>Don’t Do This!</a:t>
            </a:r>
            <a:endParaRPr sz="1400">
              <a:solidFill>
                <a:schemeClr val="dk2"/>
              </a:solidFill>
            </a:endParaRPr>
          </a:p>
        </p:txBody>
      </p:sp>
      <p:sp>
        <p:nvSpPr>
          <p:cNvPr id="89" name="Google Shape;89;p18"/>
          <p:cNvSpPr txBox="1"/>
          <p:nvPr/>
        </p:nvSpPr>
        <p:spPr>
          <a:xfrm>
            <a:off x="4934525" y="1408825"/>
            <a:ext cx="38268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900">
                <a:solidFill>
                  <a:schemeClr val="dk1"/>
                </a:solidFill>
                <a:latin typeface="Verdana"/>
                <a:ea typeface="Verdana"/>
                <a:cs typeface="Verdana"/>
                <a:sym typeface="Verdana"/>
              </a:rPr>
              <a:t>Proin varius felis suscipit ligula placerat pretium. Morbi nec ullamcorper lacus, nec cursus nisi. Donec vehicula, eros sed commodo efficitur, turpis massa aliquam urna, in feugiat est felis eu tortor. Aenean nisi libero, congue in interdum at, consequat ac odio. Nulla facilisi. Praesent tempus placerat.</a:t>
            </a:r>
            <a:endParaRPr/>
          </a:p>
        </p:txBody>
      </p:sp>
      <p:sp>
        <p:nvSpPr>
          <p:cNvPr id="90" name="Google Shape;90;p18"/>
          <p:cNvSpPr txBox="1"/>
          <p:nvPr/>
        </p:nvSpPr>
        <p:spPr>
          <a:xfrm>
            <a:off x="4934525" y="2263950"/>
            <a:ext cx="38268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dk1"/>
                </a:solidFill>
                <a:latin typeface="Caveat"/>
                <a:ea typeface="Caveat"/>
                <a:cs typeface="Caveat"/>
                <a:sym typeface="Caveat"/>
              </a:rPr>
              <a:t>Proin varius felis suscipit ligula placerat pretium. Morbi nec ullamcorper lacus, nec cursus nisi. Donec vehicula, eros sed commodo efficitur, turpis massa aliquam urna, in feugiat est felis eu tortor.</a:t>
            </a:r>
            <a:endParaRPr>
              <a:latin typeface="Caveat"/>
              <a:ea typeface="Caveat"/>
              <a:cs typeface="Caveat"/>
              <a:sym typeface="Caveat"/>
            </a:endParaRPr>
          </a:p>
        </p:txBody>
      </p:sp>
      <p:sp>
        <p:nvSpPr>
          <p:cNvPr id="91" name="Google Shape;91;p18"/>
          <p:cNvSpPr txBox="1"/>
          <p:nvPr/>
        </p:nvSpPr>
        <p:spPr>
          <a:xfrm>
            <a:off x="4934525" y="3328525"/>
            <a:ext cx="3826800" cy="10467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0"/>
              </a:spcBef>
              <a:spcAft>
                <a:spcPts val="0"/>
              </a:spcAft>
              <a:buNone/>
            </a:pPr>
            <a:r>
              <a:rPr lang="en-GB">
                <a:solidFill>
                  <a:schemeClr val="dk1"/>
                </a:solidFill>
                <a:latin typeface="Century Gothic"/>
                <a:ea typeface="Century Gothic"/>
                <a:cs typeface="Century Gothic"/>
                <a:sym typeface="Century Gothic"/>
              </a:rPr>
              <a:t>Proin varius felis suscipit ligula placerat pretium. Morbi nec ullamcorper lacus, nec cursus nisi. Donec vehicula, eros sed commodo efficitur, turpis massa aliquam urna, in feugiat est felis eu tortor.</a:t>
            </a:r>
            <a:endParaRPr>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Colour Contrast</a:t>
            </a:r>
            <a:endParaRPr/>
          </a:p>
        </p:txBody>
      </p:sp>
      <p:sp>
        <p:nvSpPr>
          <p:cNvPr id="97" name="Google Shape;97;p19"/>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1200"/>
              </a:spcAft>
              <a:buNone/>
            </a:pPr>
            <a:r>
              <a:rPr lang="en-GB"/>
              <a:t>Important information should have a contrast ratio of at least </a:t>
            </a:r>
            <a:r>
              <a:rPr lang="en-GB"/>
              <a:t>4.5:1 or</a:t>
            </a:r>
            <a:r>
              <a:rPr lang="en-GB"/>
              <a:t> ideally </a:t>
            </a:r>
            <a:r>
              <a:rPr lang="en-GB"/>
              <a:t>7:1</a:t>
            </a:r>
            <a:r>
              <a:rPr lang="en-GB"/>
              <a:t> compared to the background. Some editing tools have a built-in way to help you check this, and there are many online tools.</a:t>
            </a:r>
            <a:br>
              <a:rPr lang="en-GB"/>
            </a:br>
            <a:br>
              <a:rPr lang="en-GB"/>
            </a:br>
            <a:r>
              <a:rPr lang="en-GB"/>
              <a:t>Somewhat confusingly very high contrast should also be avoided, try to avoid pure black against pure white.</a:t>
            </a:r>
            <a:br>
              <a:rPr lang="en-GB"/>
            </a:br>
            <a:br>
              <a:rPr lang="en-GB"/>
            </a:br>
            <a:r>
              <a:rPr lang="en-GB"/>
              <a:t>Avoid distracting or gradient backgrounds if possible, solid colours are much easier to read against.</a:t>
            </a:r>
            <a:br>
              <a:rPr lang="en-GB"/>
            </a:br>
            <a:br>
              <a:rPr lang="en-GB"/>
            </a:br>
            <a:r>
              <a:rPr lang="en-GB"/>
              <a:t>Some colours (like </a:t>
            </a:r>
            <a:r>
              <a:rPr lang="en-GB"/>
              <a:t>orange or other vibrant shades</a:t>
            </a:r>
            <a:r>
              <a:rPr lang="en-GB"/>
              <a:t>) are generally best avoided altogether as they’re hard to achieve reasonable contrast with against any colour.</a:t>
            </a:r>
            <a:endParaRPr/>
          </a:p>
        </p:txBody>
      </p:sp>
      <p:sp>
        <p:nvSpPr>
          <p:cNvPr id="98" name="Google Shape;98;p19"/>
          <p:cNvSpPr txBox="1"/>
          <p:nvPr>
            <p:ph type="title"/>
          </p:nvPr>
        </p:nvSpPr>
        <p:spPr>
          <a:xfrm>
            <a:off x="4934532" y="1109325"/>
            <a:ext cx="40896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sz="1400">
                <a:solidFill>
                  <a:schemeClr val="dk2"/>
                </a:solidFill>
              </a:rPr>
              <a:t>Don’t Do This!</a:t>
            </a:r>
            <a:endParaRPr sz="1400">
              <a:solidFill>
                <a:schemeClr val="dk2"/>
              </a:solidFill>
            </a:endParaRPr>
          </a:p>
        </p:txBody>
      </p:sp>
      <p:grpSp>
        <p:nvGrpSpPr>
          <p:cNvPr id="99" name="Google Shape;99;p19"/>
          <p:cNvGrpSpPr/>
          <p:nvPr/>
        </p:nvGrpSpPr>
        <p:grpSpPr>
          <a:xfrm>
            <a:off x="4934525" y="1517798"/>
            <a:ext cx="3835500" cy="400202"/>
            <a:chOff x="4934525" y="1517798"/>
            <a:chExt cx="3835500" cy="400202"/>
          </a:xfrm>
        </p:grpSpPr>
        <p:sp>
          <p:nvSpPr>
            <p:cNvPr id="100" name="Google Shape;100;p19"/>
            <p:cNvSpPr txBox="1"/>
            <p:nvPr/>
          </p:nvSpPr>
          <p:spPr>
            <a:xfrm>
              <a:off x="4934525" y="1517798"/>
              <a:ext cx="3835200" cy="400200"/>
            </a:xfrm>
            <a:prstGeom prst="rect">
              <a:avLst/>
            </a:prstGeom>
            <a:solidFill>
              <a:schemeClr val="dk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White Text On Black Background</a:t>
              </a:r>
              <a:endParaRPr>
                <a:solidFill>
                  <a:schemeClr val="lt1"/>
                </a:solidFill>
              </a:endParaRPr>
            </a:p>
          </p:txBody>
        </p:sp>
        <p:sp>
          <p:nvSpPr>
            <p:cNvPr id="101" name="Google Shape;101;p19"/>
            <p:cNvSpPr txBox="1"/>
            <p:nvPr/>
          </p:nvSpPr>
          <p:spPr>
            <a:xfrm>
              <a:off x="8227925" y="1517800"/>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chemeClr val="lt1"/>
                  </a:solidFill>
                </a:rPr>
                <a:t>21:1</a:t>
              </a:r>
              <a:endParaRPr>
                <a:solidFill>
                  <a:schemeClr val="lt1"/>
                </a:solidFill>
              </a:endParaRPr>
            </a:p>
          </p:txBody>
        </p:sp>
      </p:grpSp>
      <p:grpSp>
        <p:nvGrpSpPr>
          <p:cNvPr id="102" name="Google Shape;102;p19"/>
          <p:cNvGrpSpPr/>
          <p:nvPr/>
        </p:nvGrpSpPr>
        <p:grpSpPr>
          <a:xfrm>
            <a:off x="4934525" y="1991038"/>
            <a:ext cx="3835500" cy="400833"/>
            <a:chOff x="4934525" y="1991038"/>
            <a:chExt cx="3835500" cy="400833"/>
          </a:xfrm>
        </p:grpSpPr>
        <p:sp>
          <p:nvSpPr>
            <p:cNvPr id="103" name="Google Shape;103;p19"/>
            <p:cNvSpPr txBox="1"/>
            <p:nvPr/>
          </p:nvSpPr>
          <p:spPr>
            <a:xfrm>
              <a:off x="4934525" y="1991670"/>
              <a:ext cx="3835200" cy="400200"/>
            </a:xfrm>
            <a:prstGeom prst="rect">
              <a:avLst/>
            </a:prstGeom>
            <a:solidFill>
              <a:srgbClr val="33333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rgbClr val="0093FF"/>
                  </a:solidFill>
                </a:rPr>
                <a:t>Dark</a:t>
              </a:r>
              <a:r>
                <a:rPr lang="en-GB">
                  <a:solidFill>
                    <a:srgbClr val="0093FF"/>
                  </a:solidFill>
                </a:rPr>
                <a:t> Text On Dark Background</a:t>
              </a:r>
              <a:endParaRPr>
                <a:solidFill>
                  <a:srgbClr val="0093FF"/>
                </a:solidFill>
              </a:endParaRPr>
            </a:p>
          </p:txBody>
        </p:sp>
        <p:sp>
          <p:nvSpPr>
            <p:cNvPr id="104" name="Google Shape;104;p19"/>
            <p:cNvSpPr txBox="1"/>
            <p:nvPr/>
          </p:nvSpPr>
          <p:spPr>
            <a:xfrm>
              <a:off x="8227925" y="1991038"/>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chemeClr val="lt1"/>
                  </a:solidFill>
                </a:rPr>
                <a:t>4</a:t>
              </a:r>
              <a:r>
                <a:rPr lang="en-GB">
                  <a:solidFill>
                    <a:schemeClr val="lt1"/>
                  </a:solidFill>
                </a:rPr>
                <a:t>:1</a:t>
              </a:r>
              <a:endParaRPr>
                <a:solidFill>
                  <a:schemeClr val="lt1"/>
                </a:solidFill>
              </a:endParaRPr>
            </a:p>
          </p:txBody>
        </p:sp>
      </p:grpSp>
      <p:grpSp>
        <p:nvGrpSpPr>
          <p:cNvPr id="105" name="Google Shape;105;p19"/>
          <p:cNvGrpSpPr/>
          <p:nvPr/>
        </p:nvGrpSpPr>
        <p:grpSpPr>
          <a:xfrm>
            <a:off x="4934525" y="2465550"/>
            <a:ext cx="3835500" cy="401366"/>
            <a:chOff x="4934525" y="2465550"/>
            <a:chExt cx="3835500" cy="401366"/>
          </a:xfrm>
        </p:grpSpPr>
        <p:sp>
          <p:nvSpPr>
            <p:cNvPr id="106" name="Google Shape;106;p19"/>
            <p:cNvSpPr txBox="1"/>
            <p:nvPr/>
          </p:nvSpPr>
          <p:spPr>
            <a:xfrm>
              <a:off x="4934525" y="2466716"/>
              <a:ext cx="3835200" cy="400200"/>
            </a:xfrm>
            <a:prstGeom prst="rect">
              <a:avLst/>
            </a:prstGeom>
            <a:solidFill>
              <a:srgbClr val="2F84C6"/>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Light Text On Light Background</a:t>
              </a:r>
              <a:endParaRPr>
                <a:solidFill>
                  <a:schemeClr val="lt1"/>
                </a:solidFill>
              </a:endParaRPr>
            </a:p>
          </p:txBody>
        </p:sp>
        <p:sp>
          <p:nvSpPr>
            <p:cNvPr id="107" name="Google Shape;107;p19"/>
            <p:cNvSpPr txBox="1"/>
            <p:nvPr/>
          </p:nvSpPr>
          <p:spPr>
            <a:xfrm>
              <a:off x="8227925" y="2465550"/>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chemeClr val="lt1"/>
                  </a:solidFill>
                </a:rPr>
                <a:t>4</a:t>
              </a:r>
              <a:r>
                <a:rPr lang="en-GB">
                  <a:solidFill>
                    <a:schemeClr val="lt1"/>
                  </a:solidFill>
                </a:rPr>
                <a:t>:1</a:t>
              </a:r>
              <a:endParaRPr>
                <a:solidFill>
                  <a:schemeClr val="lt1"/>
                </a:solidFill>
              </a:endParaRPr>
            </a:p>
          </p:txBody>
        </p:sp>
      </p:grpSp>
      <p:grpSp>
        <p:nvGrpSpPr>
          <p:cNvPr id="108" name="Google Shape;108;p19"/>
          <p:cNvGrpSpPr/>
          <p:nvPr/>
        </p:nvGrpSpPr>
        <p:grpSpPr>
          <a:xfrm>
            <a:off x="4934525" y="2939423"/>
            <a:ext cx="3835500" cy="401366"/>
            <a:chOff x="4934525" y="2939423"/>
            <a:chExt cx="3835500" cy="401366"/>
          </a:xfrm>
        </p:grpSpPr>
        <p:sp>
          <p:nvSpPr>
            <p:cNvPr id="109" name="Google Shape;109;p19"/>
            <p:cNvSpPr txBox="1"/>
            <p:nvPr/>
          </p:nvSpPr>
          <p:spPr>
            <a:xfrm>
              <a:off x="4934525" y="2940589"/>
              <a:ext cx="3835200" cy="400200"/>
            </a:xfrm>
            <a:prstGeom prst="rect">
              <a:avLst/>
            </a:prstGeom>
            <a:solidFill>
              <a:srgbClr val="FF00FF"/>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Light Text On Vibrant Background</a:t>
              </a:r>
              <a:endParaRPr>
                <a:solidFill>
                  <a:schemeClr val="lt1"/>
                </a:solidFill>
              </a:endParaRPr>
            </a:p>
          </p:txBody>
        </p:sp>
        <p:sp>
          <p:nvSpPr>
            <p:cNvPr id="110" name="Google Shape;110;p19"/>
            <p:cNvSpPr txBox="1"/>
            <p:nvPr/>
          </p:nvSpPr>
          <p:spPr>
            <a:xfrm>
              <a:off x="8227925" y="2939423"/>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chemeClr val="lt1"/>
                  </a:solidFill>
                </a:rPr>
                <a:t>3</a:t>
              </a:r>
              <a:r>
                <a:rPr lang="en-GB">
                  <a:solidFill>
                    <a:schemeClr val="lt1"/>
                  </a:solidFill>
                </a:rPr>
                <a:t>:1</a:t>
              </a:r>
              <a:endParaRPr>
                <a:solidFill>
                  <a:schemeClr val="lt1"/>
                </a:solidFill>
              </a:endParaRPr>
            </a:p>
          </p:txBody>
        </p:sp>
      </p:grpSp>
      <p:grpSp>
        <p:nvGrpSpPr>
          <p:cNvPr id="111" name="Google Shape;111;p19"/>
          <p:cNvGrpSpPr/>
          <p:nvPr/>
        </p:nvGrpSpPr>
        <p:grpSpPr>
          <a:xfrm>
            <a:off x="4934525" y="3414461"/>
            <a:ext cx="3835500" cy="407370"/>
            <a:chOff x="4934525" y="3414461"/>
            <a:chExt cx="3835500" cy="407370"/>
          </a:xfrm>
        </p:grpSpPr>
        <p:sp>
          <p:nvSpPr>
            <p:cNvPr id="112" name="Google Shape;112;p19"/>
            <p:cNvSpPr txBox="1"/>
            <p:nvPr/>
          </p:nvSpPr>
          <p:spPr>
            <a:xfrm>
              <a:off x="4934525" y="3414461"/>
              <a:ext cx="3835200" cy="400200"/>
            </a:xfrm>
            <a:prstGeom prst="rect">
              <a:avLst/>
            </a:prstGeom>
            <a:solidFill>
              <a:srgbClr val="FF5500"/>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Light Text On Orange Background</a:t>
              </a:r>
              <a:endParaRPr>
                <a:solidFill>
                  <a:schemeClr val="lt1"/>
                </a:solidFill>
              </a:endParaRPr>
            </a:p>
          </p:txBody>
        </p:sp>
        <p:sp>
          <p:nvSpPr>
            <p:cNvPr id="113" name="Google Shape;113;p19"/>
            <p:cNvSpPr txBox="1"/>
            <p:nvPr/>
          </p:nvSpPr>
          <p:spPr>
            <a:xfrm>
              <a:off x="8227925" y="3421632"/>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chemeClr val="lt1"/>
                  </a:solidFill>
                </a:rPr>
                <a:t>3:1</a:t>
              </a:r>
              <a:endParaRPr>
                <a:solidFill>
                  <a:schemeClr val="lt1"/>
                </a:solidFill>
              </a:endParaRPr>
            </a:p>
          </p:txBody>
        </p:sp>
      </p:grpSp>
      <p:grpSp>
        <p:nvGrpSpPr>
          <p:cNvPr id="114" name="Google Shape;114;p19"/>
          <p:cNvGrpSpPr/>
          <p:nvPr/>
        </p:nvGrpSpPr>
        <p:grpSpPr>
          <a:xfrm>
            <a:off x="4934525" y="3887168"/>
            <a:ext cx="3835500" cy="401366"/>
            <a:chOff x="4934525" y="3887168"/>
            <a:chExt cx="3835500" cy="401366"/>
          </a:xfrm>
        </p:grpSpPr>
        <p:sp>
          <p:nvSpPr>
            <p:cNvPr id="115" name="Google Shape;115;p19"/>
            <p:cNvSpPr txBox="1"/>
            <p:nvPr/>
          </p:nvSpPr>
          <p:spPr>
            <a:xfrm>
              <a:off x="4934525" y="3888334"/>
              <a:ext cx="3835200" cy="400200"/>
            </a:xfrm>
            <a:prstGeom prst="rect">
              <a:avLst/>
            </a:prstGeom>
            <a:gradFill>
              <a:gsLst>
                <a:gs pos="0">
                  <a:srgbClr val="2169A1"/>
                </a:gs>
                <a:gs pos="100000">
                  <a:srgbClr val="00A3D7"/>
                </a:gs>
              </a:gsLst>
              <a:lin ang="10800025" scaled="0"/>
            </a:gra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Text On Gradient Background</a:t>
              </a:r>
              <a:endParaRPr>
                <a:solidFill>
                  <a:schemeClr val="lt1"/>
                </a:solidFill>
              </a:endParaRPr>
            </a:p>
          </p:txBody>
        </p:sp>
        <p:sp>
          <p:nvSpPr>
            <p:cNvPr id="116" name="Google Shape;116;p19"/>
            <p:cNvSpPr txBox="1"/>
            <p:nvPr/>
          </p:nvSpPr>
          <p:spPr>
            <a:xfrm>
              <a:off x="8227925" y="3887168"/>
              <a:ext cx="542100" cy="400200"/>
            </a:xfrm>
            <a:prstGeom prst="rect">
              <a:avLst/>
            </a:prstGeom>
            <a:solidFill>
              <a:srgbClr val="990000"/>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lt1"/>
                  </a:solidFill>
                </a:rPr>
                <a:t>~4</a:t>
              </a:r>
              <a:r>
                <a:rPr lang="en-GB">
                  <a:solidFill>
                    <a:schemeClr val="lt1"/>
                  </a:solidFill>
                </a:rPr>
                <a:t>:1</a:t>
              </a:r>
              <a:endParaRPr>
                <a:solidFill>
                  <a:schemeClr val="lt1"/>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0"/>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Colour Blindness Considerations</a:t>
            </a:r>
            <a:endParaRPr/>
          </a:p>
        </p:txBody>
      </p:sp>
      <p:sp>
        <p:nvSpPr>
          <p:cNvPr id="122" name="Google Shape;122;p20"/>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1200"/>
              </a:spcAft>
              <a:buNone/>
            </a:pPr>
            <a:r>
              <a:rPr lang="en-GB"/>
              <a:t>Some special consideration should be given to using colours which cannot be easily distinguished by people with </a:t>
            </a:r>
            <a:r>
              <a:rPr lang="en-GB"/>
              <a:t>colour blindness</a:t>
            </a:r>
            <a:r>
              <a:rPr lang="en-GB"/>
              <a:t>.</a:t>
            </a:r>
            <a:br>
              <a:rPr lang="en-GB"/>
            </a:br>
            <a:br>
              <a:rPr lang="en-GB"/>
            </a:br>
            <a:r>
              <a:rPr lang="en-GB"/>
              <a:t>Avoid using colour on it’s own to convey meaning, for example red for bad and green for good in graphs and charts. Colour blind safe </a:t>
            </a:r>
            <a:r>
              <a:rPr lang="en-GB"/>
              <a:t>palettes</a:t>
            </a:r>
            <a:r>
              <a:rPr lang="en-GB"/>
              <a:t> are available in some graphing software, but providing labels as well helps make things even clearer.</a:t>
            </a:r>
            <a:br>
              <a:rPr lang="en-GB"/>
            </a:br>
            <a:br>
              <a:rPr lang="en-GB"/>
            </a:br>
            <a:r>
              <a:rPr lang="en-GB"/>
              <a:t>Around 4.5% of the population have some form of colour blindness.</a:t>
            </a:r>
            <a:br>
              <a:rPr lang="en-GB"/>
            </a:br>
            <a:br>
              <a:rPr lang="en-GB"/>
            </a:br>
            <a:endParaRPr/>
          </a:p>
        </p:txBody>
      </p:sp>
      <p:sp>
        <p:nvSpPr>
          <p:cNvPr id="123" name="Google Shape;123;p20"/>
          <p:cNvSpPr txBox="1"/>
          <p:nvPr>
            <p:ph type="title"/>
          </p:nvPr>
        </p:nvSpPr>
        <p:spPr>
          <a:xfrm>
            <a:off x="4934532" y="1109325"/>
            <a:ext cx="40896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sz="1400">
                <a:solidFill>
                  <a:schemeClr val="dk2"/>
                </a:solidFill>
              </a:rPr>
              <a:t>Colour Blindness Comparison</a:t>
            </a:r>
            <a:endParaRPr sz="1400">
              <a:solidFill>
                <a:schemeClr val="dk2"/>
              </a:solidFill>
            </a:endParaRPr>
          </a:p>
        </p:txBody>
      </p:sp>
      <p:pic>
        <p:nvPicPr>
          <p:cNvPr id="124" name="Google Shape;124;p20"/>
          <p:cNvPicPr preferRelativeResize="0"/>
          <p:nvPr/>
        </p:nvPicPr>
        <p:blipFill>
          <a:blip r:embed="rId3">
            <a:alphaModFix/>
          </a:blip>
          <a:stretch>
            <a:fillRect/>
          </a:stretch>
        </p:blipFill>
        <p:spPr>
          <a:xfrm>
            <a:off x="4934525" y="1577325"/>
            <a:ext cx="1280160" cy="1280160"/>
          </a:xfrm>
          <a:prstGeom prst="rect">
            <a:avLst/>
          </a:prstGeom>
          <a:noFill/>
          <a:ln>
            <a:noFill/>
          </a:ln>
        </p:spPr>
      </p:pic>
      <p:pic>
        <p:nvPicPr>
          <p:cNvPr id="125" name="Google Shape;125;p20"/>
          <p:cNvPicPr preferRelativeResize="0"/>
          <p:nvPr/>
        </p:nvPicPr>
        <p:blipFill>
          <a:blip r:embed="rId4">
            <a:alphaModFix/>
          </a:blip>
          <a:stretch>
            <a:fillRect/>
          </a:stretch>
        </p:blipFill>
        <p:spPr>
          <a:xfrm>
            <a:off x="6907632" y="1577325"/>
            <a:ext cx="1280149" cy="1280150"/>
          </a:xfrm>
          <a:prstGeom prst="rect">
            <a:avLst/>
          </a:prstGeom>
          <a:noFill/>
          <a:ln>
            <a:noFill/>
          </a:ln>
        </p:spPr>
      </p:pic>
      <p:pic>
        <p:nvPicPr>
          <p:cNvPr id="126" name="Google Shape;126;p20"/>
          <p:cNvPicPr preferRelativeResize="0"/>
          <p:nvPr/>
        </p:nvPicPr>
        <p:blipFill>
          <a:blip r:embed="rId5">
            <a:alphaModFix/>
          </a:blip>
          <a:stretch>
            <a:fillRect/>
          </a:stretch>
        </p:blipFill>
        <p:spPr>
          <a:xfrm>
            <a:off x="4934525" y="3109920"/>
            <a:ext cx="1280149" cy="1280149"/>
          </a:xfrm>
          <a:prstGeom prst="rect">
            <a:avLst/>
          </a:prstGeom>
          <a:noFill/>
          <a:ln>
            <a:noFill/>
          </a:ln>
        </p:spPr>
      </p:pic>
      <p:pic>
        <p:nvPicPr>
          <p:cNvPr id="127" name="Google Shape;127;p20"/>
          <p:cNvPicPr preferRelativeResize="0"/>
          <p:nvPr/>
        </p:nvPicPr>
        <p:blipFill>
          <a:blip r:embed="rId6">
            <a:alphaModFix/>
          </a:blip>
          <a:stretch>
            <a:fillRect/>
          </a:stretch>
        </p:blipFill>
        <p:spPr>
          <a:xfrm>
            <a:off x="6907635" y="3109920"/>
            <a:ext cx="1280149" cy="1280150"/>
          </a:xfrm>
          <a:prstGeom prst="rect">
            <a:avLst/>
          </a:prstGeom>
          <a:noFill/>
          <a:ln>
            <a:noFill/>
          </a:ln>
        </p:spPr>
      </p:pic>
      <p:sp>
        <p:nvSpPr>
          <p:cNvPr id="128" name="Google Shape;128;p20"/>
          <p:cNvSpPr txBox="1"/>
          <p:nvPr/>
        </p:nvSpPr>
        <p:spPr>
          <a:xfrm>
            <a:off x="4934525" y="1392525"/>
            <a:ext cx="12801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sz="1100">
                <a:solidFill>
                  <a:srgbClr val="333333"/>
                </a:solidFill>
              </a:rPr>
              <a:t>“Normal” Vision</a:t>
            </a:r>
            <a:endParaRPr sz="1100">
              <a:solidFill>
                <a:srgbClr val="333333"/>
              </a:solidFill>
            </a:endParaRPr>
          </a:p>
        </p:txBody>
      </p:sp>
      <p:sp>
        <p:nvSpPr>
          <p:cNvPr id="129" name="Google Shape;129;p20"/>
          <p:cNvSpPr txBox="1"/>
          <p:nvPr/>
        </p:nvSpPr>
        <p:spPr>
          <a:xfrm>
            <a:off x="6907657" y="1392525"/>
            <a:ext cx="12801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sz="1100">
                <a:solidFill>
                  <a:srgbClr val="333333"/>
                </a:solidFill>
              </a:rPr>
              <a:t>Protanopia (</a:t>
            </a:r>
            <a:r>
              <a:rPr lang="en-GB" sz="1100">
                <a:solidFill>
                  <a:srgbClr val="333333"/>
                </a:solidFill>
              </a:rPr>
              <a:t>low </a:t>
            </a:r>
            <a:r>
              <a:rPr lang="en-GB" sz="1100">
                <a:solidFill>
                  <a:srgbClr val="333333"/>
                </a:solidFill>
              </a:rPr>
              <a:t>red)</a:t>
            </a:r>
            <a:endParaRPr sz="1100">
              <a:solidFill>
                <a:srgbClr val="333333"/>
              </a:solidFill>
            </a:endParaRPr>
          </a:p>
        </p:txBody>
      </p:sp>
      <p:sp>
        <p:nvSpPr>
          <p:cNvPr id="130" name="Google Shape;130;p20"/>
          <p:cNvSpPr txBox="1"/>
          <p:nvPr/>
        </p:nvSpPr>
        <p:spPr>
          <a:xfrm>
            <a:off x="4934550" y="2925350"/>
            <a:ext cx="1701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sz="1100">
                <a:solidFill>
                  <a:srgbClr val="333333"/>
                </a:solidFill>
              </a:rPr>
              <a:t>Deuteranopia</a:t>
            </a:r>
            <a:r>
              <a:rPr lang="en-GB" sz="1100">
                <a:solidFill>
                  <a:srgbClr val="333333"/>
                </a:solidFill>
              </a:rPr>
              <a:t> (low green)</a:t>
            </a:r>
            <a:endParaRPr sz="1100">
              <a:solidFill>
                <a:srgbClr val="333333"/>
              </a:solidFill>
            </a:endParaRPr>
          </a:p>
        </p:txBody>
      </p:sp>
      <p:sp>
        <p:nvSpPr>
          <p:cNvPr id="131" name="Google Shape;131;p20"/>
          <p:cNvSpPr txBox="1"/>
          <p:nvPr/>
        </p:nvSpPr>
        <p:spPr>
          <a:xfrm>
            <a:off x="6907657" y="2925339"/>
            <a:ext cx="12801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sz="1100">
                <a:solidFill>
                  <a:srgbClr val="333333"/>
                </a:solidFill>
              </a:rPr>
              <a:t>Tritanopia (low blue)</a:t>
            </a:r>
            <a:endParaRPr sz="1100">
              <a:solidFill>
                <a:srgbClr val="33333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Text Alternatives &amp; Clear Labelling</a:t>
            </a:r>
            <a:endParaRPr/>
          </a:p>
        </p:txBody>
      </p:sp>
      <p:sp>
        <p:nvSpPr>
          <p:cNvPr id="137" name="Google Shape;137;p21"/>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1200"/>
              </a:spcAft>
              <a:buNone/>
            </a:pPr>
            <a:r>
              <a:rPr lang="en-GB"/>
              <a:t>Any important images or graphs should ideally have accompanying descriptive text and clear labels where appropriate to make them easier to understand.</a:t>
            </a:r>
            <a:br>
              <a:rPr lang="en-GB"/>
            </a:br>
            <a:br>
              <a:rPr lang="en-GB"/>
            </a:br>
            <a:r>
              <a:rPr lang="en-GB"/>
              <a:t>Adding decent accompanying text also has </a:t>
            </a:r>
            <a:r>
              <a:rPr lang="en-GB"/>
              <a:t>the</a:t>
            </a:r>
            <a:r>
              <a:rPr lang="en-GB"/>
              <a:t> benefit of making it easier understand or in the case of slides easier to look back </a:t>
            </a:r>
            <a:r>
              <a:rPr lang="en-GB"/>
              <a:t>through</a:t>
            </a:r>
            <a:r>
              <a:rPr lang="en-GB"/>
              <a:t> later without the speaker. Full speaker notes against the slides on presentations also helps in this regard.</a:t>
            </a:r>
            <a:br>
              <a:rPr lang="en-GB"/>
            </a:br>
            <a:br>
              <a:rPr lang="en-GB"/>
            </a:br>
            <a:r>
              <a:rPr lang="en-GB"/>
              <a:t>Although much less common, if your presentation or document also includes audio or video elements, </a:t>
            </a:r>
            <a:r>
              <a:rPr lang="en-GB"/>
              <a:t>accompanying</a:t>
            </a:r>
            <a:r>
              <a:rPr lang="en-GB"/>
              <a:t> subtitles should be provided.</a:t>
            </a:r>
            <a:endParaRPr/>
          </a:p>
        </p:txBody>
      </p:sp>
      <p:sp>
        <p:nvSpPr>
          <p:cNvPr id="138" name="Google Shape;138;p21"/>
          <p:cNvSpPr txBox="1"/>
          <p:nvPr>
            <p:ph type="title"/>
          </p:nvPr>
        </p:nvSpPr>
        <p:spPr>
          <a:xfrm>
            <a:off x="4934532" y="1109325"/>
            <a:ext cx="40896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sz="1400">
                <a:solidFill>
                  <a:schemeClr val="dk2"/>
                </a:solidFill>
              </a:rPr>
              <a:t>Don’t Do This!</a:t>
            </a:r>
            <a:endParaRPr sz="1400">
              <a:solidFill>
                <a:schemeClr val="dk2"/>
              </a:solidFill>
            </a:endParaRPr>
          </a:p>
        </p:txBody>
      </p:sp>
      <p:pic>
        <p:nvPicPr>
          <p:cNvPr id="139" name="Google Shape;139;p21" title="Chart"/>
          <p:cNvPicPr preferRelativeResize="0"/>
          <p:nvPr/>
        </p:nvPicPr>
        <p:blipFill>
          <a:blip r:embed="rId3">
            <a:alphaModFix/>
          </a:blip>
          <a:stretch>
            <a:fillRect/>
          </a:stretch>
        </p:blipFill>
        <p:spPr>
          <a:xfrm>
            <a:off x="4934525" y="1437925"/>
            <a:ext cx="3826926" cy="23663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Animations &amp; Flashing</a:t>
            </a:r>
            <a:endParaRPr/>
          </a:p>
        </p:txBody>
      </p:sp>
      <p:sp>
        <p:nvSpPr>
          <p:cNvPr id="145" name="Google Shape;145;p22"/>
          <p:cNvSpPr txBox="1"/>
          <p:nvPr>
            <p:ph idx="1" type="body"/>
          </p:nvPr>
        </p:nvSpPr>
        <p:spPr>
          <a:xfrm>
            <a:off x="237750" y="990400"/>
            <a:ext cx="54864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1200"/>
              </a:spcAft>
              <a:buNone/>
            </a:pPr>
            <a:r>
              <a:rPr lang="en-GB"/>
              <a:t>If possible avoid using any animations, especially those within presentation slides that may be distracting from the main content. Slide transitions should ideally be immediate rather than animated.</a:t>
            </a:r>
            <a:br>
              <a:rPr lang="en-GB"/>
            </a:br>
            <a:br>
              <a:rPr lang="en-GB"/>
            </a:br>
            <a:r>
              <a:rPr lang="en-GB"/>
              <a:t>If animations and videos are key to the presentation or document be especially cautious of any part that flashes, and remove if possible as it could trigger epilepsy. The worst flash rates are those between 16 and 25 times a second. 25 - 30 frames a second is common for video, so any video with high motion or regular alternating patterns like bars or stripes could be a high risk.</a:t>
            </a:r>
            <a:br>
              <a:rPr lang="en-GB"/>
            </a:br>
            <a:br>
              <a:rPr lang="en-GB"/>
            </a:br>
            <a:r>
              <a:rPr lang="en-GB"/>
              <a:t>If an animation or video could be a risk, provide a warning before the animation or video starts, allowing adequate time for people to respond, and let people know when they can look back.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Language</a:t>
            </a:r>
            <a:endParaRPr/>
          </a:p>
        </p:txBody>
      </p:sp>
      <p:sp>
        <p:nvSpPr>
          <p:cNvPr id="151" name="Google Shape;151;p23"/>
          <p:cNvSpPr txBox="1"/>
          <p:nvPr>
            <p:ph idx="1" type="body"/>
          </p:nvPr>
        </p:nvSpPr>
        <p:spPr>
          <a:xfrm>
            <a:off x="237750" y="990400"/>
            <a:ext cx="43341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1200"/>
              </a:spcAft>
              <a:buNone/>
            </a:pPr>
            <a:r>
              <a:rPr lang="en-GB"/>
              <a:t>Visuals aren’t the only important thing when considering accessibility. The language you use can also make a document or presentation less accessible.</a:t>
            </a:r>
            <a:br>
              <a:rPr lang="en-GB"/>
            </a:br>
            <a:br>
              <a:rPr lang="en-GB"/>
            </a:br>
            <a:r>
              <a:rPr lang="en-GB"/>
              <a:t>Avoid using jargon, slang or abbreviations unless you’re very confident your audience will understand. Keep language simpler where possible as well, avoiding long or complex words.</a:t>
            </a:r>
            <a:br>
              <a:rPr lang="en-GB"/>
            </a:br>
            <a:br>
              <a:rPr lang="en-GB"/>
            </a:br>
            <a:r>
              <a:rPr lang="en-GB"/>
              <a:t>If possible, when using an abbreviation because doing otherwise would make for excessively long sentences explain what it stands for the first time you use it, even if you think it is </a:t>
            </a:r>
            <a:r>
              <a:rPr lang="en-GB"/>
              <a:t>generally</a:t>
            </a:r>
            <a:r>
              <a:rPr lang="en-GB"/>
              <a:t> well understood.</a:t>
            </a:r>
            <a:endParaRPr/>
          </a:p>
        </p:txBody>
      </p:sp>
      <p:sp>
        <p:nvSpPr>
          <p:cNvPr id="152" name="Google Shape;152;p23"/>
          <p:cNvSpPr txBox="1"/>
          <p:nvPr>
            <p:ph type="title"/>
          </p:nvPr>
        </p:nvSpPr>
        <p:spPr>
          <a:xfrm>
            <a:off x="4934532" y="1109325"/>
            <a:ext cx="40896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sz="1400">
                <a:solidFill>
                  <a:schemeClr val="dk2"/>
                </a:solidFill>
              </a:rPr>
              <a:t>Don’t Do This!</a:t>
            </a:r>
            <a:endParaRPr sz="1400">
              <a:solidFill>
                <a:schemeClr val="dk2"/>
              </a:solidFill>
            </a:endParaRPr>
          </a:p>
        </p:txBody>
      </p:sp>
      <p:sp>
        <p:nvSpPr>
          <p:cNvPr id="153" name="Google Shape;153;p23"/>
          <p:cNvSpPr txBox="1"/>
          <p:nvPr/>
        </p:nvSpPr>
        <p:spPr>
          <a:xfrm>
            <a:off x="4934525" y="1501125"/>
            <a:ext cx="3835200" cy="958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en-GB"/>
              <a:t>In the fall of 2019 the IAB deprecated TCF v1.1 and introduced TCF v2.0, it’s new GDPR framework, after extensive </a:t>
            </a:r>
            <a:r>
              <a:rPr lang="en-GB"/>
              <a:t>consultation with the ICO and EDPB.</a:t>
            </a:r>
            <a:endParaRPr/>
          </a:p>
        </p:txBody>
      </p:sp>
      <p:sp>
        <p:nvSpPr>
          <p:cNvPr id="154" name="Google Shape;154;p23"/>
          <p:cNvSpPr txBox="1"/>
          <p:nvPr/>
        </p:nvSpPr>
        <p:spPr>
          <a:xfrm>
            <a:off x="4934525" y="2628990"/>
            <a:ext cx="3835200" cy="711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en-GB"/>
              <a:t>We introduced a novel method of analysing data that resulted in incremented performance, beyond what we previously conceived possible.</a:t>
            </a:r>
            <a:endParaRPr/>
          </a:p>
        </p:txBody>
      </p:sp>
      <p:sp>
        <p:nvSpPr>
          <p:cNvPr id="155" name="Google Shape;155;p23"/>
          <p:cNvSpPr txBox="1"/>
          <p:nvPr/>
        </p:nvSpPr>
        <p:spPr>
          <a:xfrm>
            <a:off x="4934525" y="3509070"/>
            <a:ext cx="3835200" cy="711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en-GB"/>
              <a:t>The project had a lot of moving parts, and was a big of a long shot, but we still didn't want to cut corners.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4"/>
          <p:cNvSpPr txBox="1"/>
          <p:nvPr>
            <p:ph type="title"/>
          </p:nvPr>
        </p:nvSpPr>
        <p:spPr>
          <a:xfrm>
            <a:off x="237750" y="412725"/>
            <a:ext cx="8668500" cy="3918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GB"/>
              <a:t>Other Considerations</a:t>
            </a:r>
            <a:endParaRPr/>
          </a:p>
        </p:txBody>
      </p:sp>
      <p:sp>
        <p:nvSpPr>
          <p:cNvPr id="161" name="Google Shape;161;p24"/>
          <p:cNvSpPr txBox="1"/>
          <p:nvPr>
            <p:ph idx="1" type="body"/>
          </p:nvPr>
        </p:nvSpPr>
        <p:spPr>
          <a:xfrm>
            <a:off x="237750" y="990400"/>
            <a:ext cx="5486400" cy="3533700"/>
          </a:xfrm>
          <a:prstGeom prst="rect">
            <a:avLst/>
          </a:prstGeom>
        </p:spPr>
        <p:txBody>
          <a:bodyPr anchorCtr="0" anchor="t" bIns="0" lIns="0" spcFirstLastPara="1" rIns="0" wrap="square" tIns="0">
            <a:normAutofit/>
          </a:bodyPr>
          <a:lstStyle/>
          <a:p>
            <a:pPr indent="0" lvl="0" marL="0" rtl="0" algn="l">
              <a:lnSpc>
                <a:spcPct val="115000"/>
              </a:lnSpc>
              <a:spcBef>
                <a:spcPts val="0"/>
              </a:spcBef>
              <a:spcAft>
                <a:spcPts val="0"/>
              </a:spcAft>
              <a:buNone/>
            </a:pPr>
            <a:r>
              <a:rPr lang="en-GB"/>
              <a:t>Some other considerations to aid in accessibility include:</a:t>
            </a:r>
            <a:endParaRPr/>
          </a:p>
          <a:p>
            <a:pPr indent="-317500" lvl="0" marL="457200" rtl="0" algn="l">
              <a:lnSpc>
                <a:spcPct val="115000"/>
              </a:lnSpc>
              <a:spcBef>
                <a:spcPts val="1200"/>
              </a:spcBef>
              <a:spcAft>
                <a:spcPts val="0"/>
              </a:spcAft>
              <a:buSzPts val="1400"/>
              <a:buChar char="●"/>
            </a:pPr>
            <a:r>
              <a:rPr lang="en-GB"/>
              <a:t>For presentations provide the full slides with speaker notes afterwards so people can read back </a:t>
            </a:r>
            <a:r>
              <a:rPr lang="en-GB"/>
              <a:t>through</a:t>
            </a:r>
            <a:r>
              <a:rPr lang="en-GB"/>
              <a:t> them for anything they may have missed.</a:t>
            </a:r>
            <a:br>
              <a:rPr lang="en-GB"/>
            </a:br>
            <a:endParaRPr/>
          </a:p>
          <a:p>
            <a:pPr indent="-317500" lvl="0" marL="457200" rtl="0" algn="l">
              <a:lnSpc>
                <a:spcPct val="115000"/>
              </a:lnSpc>
              <a:spcBef>
                <a:spcPts val="0"/>
              </a:spcBef>
              <a:spcAft>
                <a:spcPts val="0"/>
              </a:spcAft>
              <a:buSzPts val="1400"/>
              <a:buChar char="●"/>
            </a:pPr>
            <a:r>
              <a:rPr lang="en-GB"/>
              <a:t>Even better, provide the document or presentation slides in advance if possible so people can read along under ideal conditions or use their </a:t>
            </a:r>
            <a:r>
              <a:rPr lang="en-GB"/>
              <a:t>preferred</a:t>
            </a:r>
            <a:r>
              <a:rPr lang="en-GB"/>
              <a:t> accessibility tooling.</a:t>
            </a:r>
            <a:br>
              <a:rPr lang="en-GB"/>
            </a:br>
            <a:br>
              <a:rPr lang="en-GB"/>
            </a:b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